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9"/>
  </p:notesMasterIdLst>
  <p:sldIdLst>
    <p:sldId id="292" r:id="rId3"/>
    <p:sldId id="293" r:id="rId4"/>
    <p:sldId id="291" r:id="rId5"/>
    <p:sldId id="295" r:id="rId6"/>
    <p:sldId id="296" r:id="rId7"/>
    <p:sldId id="297" r:id="rId8"/>
    <p:sldId id="261" r:id="rId9"/>
    <p:sldId id="299" r:id="rId10"/>
    <p:sldId id="300" r:id="rId11"/>
    <p:sldId id="298" r:id="rId12"/>
    <p:sldId id="303" r:id="rId13"/>
    <p:sldId id="305" r:id="rId14"/>
    <p:sldId id="302" r:id="rId15"/>
    <p:sldId id="306" r:id="rId16"/>
    <p:sldId id="304" r:id="rId17"/>
    <p:sldId id="270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rgbClr val="56C1FF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43"/>
  </p:normalViewPr>
  <p:slideViewPr>
    <p:cSldViewPr snapToGrid="0">
      <p:cViewPr varScale="1">
        <p:scale>
          <a:sx n="52" d="100"/>
          <a:sy n="52" d="100"/>
        </p:scale>
        <p:origin x="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ctr" defTabSz="9144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8" tIns="91438" rIns="91438" bIns="91438" numCol="1" spcCol="38100"/>
          <a:lstStyle>
            <a:lvl1pPr marL="685800" indent="-685800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19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9144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17054" y="12802235"/>
            <a:ext cx="504546" cy="5511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15944242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9922374" y="0"/>
            <a:ext cx="307852" cy="137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58800" y="1517904"/>
            <a:ext cx="9052560" cy="6455028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12000" b="1" spc="-10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64342" y="9017000"/>
            <a:ext cx="9052560" cy="2559304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9753680" y="0"/>
            <a:ext cx="307852" cy="13716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4" y="7682"/>
            <a:ext cx="976308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2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5700" y="9017000"/>
            <a:ext cx="10236200" cy="2559304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bg1"/>
                </a:solidFill>
                <a:latin typeface="+mn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5700" y="4114800"/>
            <a:ext cx="10236200" cy="3858132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108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040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15944242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9922374" y="0"/>
            <a:ext cx="307852" cy="137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58800" y="1517904"/>
            <a:ext cx="9052560" cy="6455028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12000" b="1" spc="-10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64342" y="9017000"/>
            <a:ext cx="9052560" cy="2559304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9753680" y="0"/>
            <a:ext cx="307852" cy="13716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4" y="7682"/>
            <a:ext cx="976308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9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77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623800" cy="13716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4902199" y="7137401"/>
            <a:ext cx="17443450" cy="461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28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83198" y="7493000"/>
            <a:ext cx="16662404" cy="26162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9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83201" y="10439400"/>
            <a:ext cx="16662402" cy="117348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4800" cap="all" spc="400" baseline="0">
                <a:solidFill>
                  <a:schemeClr val="bg1"/>
                </a:solidFill>
                <a:latin typeface="+mn-lt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7505700" y="6938202"/>
            <a:ext cx="1023620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593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3716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3470277" y="7137401"/>
            <a:ext cx="17443450" cy="461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28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0798" y="7493000"/>
            <a:ext cx="16662404" cy="26162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9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60801" y="10439400"/>
            <a:ext cx="16662402" cy="117348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4800" cap="all" spc="400" baseline="0">
                <a:solidFill>
                  <a:schemeClr val="bg1"/>
                </a:solidFill>
                <a:latin typeface="+mn-lt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7073900" y="6938202"/>
            <a:ext cx="1023620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091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94560" y="4241801"/>
            <a:ext cx="9279472" cy="7496386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031888" y="4241800"/>
            <a:ext cx="9279472" cy="74963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276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94560" y="4114800"/>
            <a:ext cx="9279472" cy="1472564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4800" b="1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73462" y="5916549"/>
            <a:ext cx="9279472" cy="582164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3031888" y="4114800"/>
            <a:ext cx="9279472" cy="1472564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4800" b="1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3210790" y="5916547"/>
            <a:ext cx="9279472" cy="582164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467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63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16333470" y="21246"/>
            <a:ext cx="5715000" cy="1223910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972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1572767"/>
            <a:ext cx="6137666" cy="4187950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7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17969" y="1625601"/>
            <a:ext cx="11427682" cy="973721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184400" y="6086101"/>
            <a:ext cx="6137664" cy="5276718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36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794001"/>
            <a:ext cx="2072640" cy="2658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10917966" y="1248284"/>
            <a:ext cx="1142768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2184400" y="12893676"/>
            <a:ext cx="328687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16840200" y="12858752"/>
            <a:ext cx="200092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1531350" y="12893676"/>
            <a:ext cx="814516" cy="127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575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96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17969" y="995617"/>
            <a:ext cx="11427682" cy="9737218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4006848"/>
            <a:ext cx="2072640" cy="3714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10917966" y="754796"/>
            <a:ext cx="11427680" cy="251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2156460" y="4006846"/>
            <a:ext cx="7152164" cy="37147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0" y="3770251"/>
            <a:ext cx="6629400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2184400" y="1987550"/>
            <a:ext cx="2072640" cy="1873252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40444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308592" cy="117284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17969" y="995617"/>
            <a:ext cx="11427682" cy="9737218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3770251"/>
            <a:ext cx="6137666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432261" y="12893677"/>
            <a:ext cx="9692642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Direttori del Corso – M. De Luca – M.A. Zappa</a:t>
            </a:r>
            <a:endParaRPr lang="it-IT" sz="18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110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69444" y="1096710"/>
            <a:ext cx="12109692" cy="1268672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72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01667" y="3222626"/>
            <a:ext cx="12144198" cy="7510208"/>
          </a:xfrm>
        </p:spPr>
        <p:txBody>
          <a:bodyPr rtlCol="0" anchor="t"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308592" cy="117284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12266489"/>
            <a:ext cx="24384000" cy="1428266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347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708297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37154" y="1760750"/>
            <a:ext cx="12109692" cy="1268672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72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11155680" y="0"/>
            <a:ext cx="207264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3438519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14897100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9308624" y="1014667"/>
            <a:ext cx="15075376" cy="9699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3770251"/>
            <a:ext cx="6137666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46746" y="1886860"/>
            <a:ext cx="9398904" cy="7954732"/>
          </a:xfrm>
        </p:spPr>
        <p:txBody>
          <a:bodyPr rtlCol="0" anchor="ctr"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8740502" y="4645560"/>
            <a:ext cx="2696756" cy="243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260925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14897100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9600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9308624" y="1014667"/>
            <a:ext cx="15075376" cy="9699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32" y="1"/>
            <a:ext cx="9308592" cy="1172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401" y="3770251"/>
            <a:ext cx="6137666" cy="4187950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88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37058" y="1886860"/>
            <a:ext cx="9308592" cy="7954732"/>
          </a:xfrm>
        </p:spPr>
        <p:txBody>
          <a:bodyPr rtlCol="0" anchor="ctr">
            <a:normAutofit/>
          </a:bodyPr>
          <a:lstStyle>
            <a:lvl1pPr>
              <a:defRPr sz="48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51340" y="12893677"/>
            <a:ext cx="1560020" cy="730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8740502" y="4645560"/>
            <a:ext cx="2696756" cy="2437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1131260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1" y="9156700"/>
            <a:ext cx="24377650" cy="455930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31" y="0"/>
            <a:ext cx="24383970" cy="915670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59" y="9598724"/>
            <a:ext cx="20227290" cy="1487364"/>
          </a:xfrm>
        </p:spPr>
        <p:txBody>
          <a:bodyPr tIns="0" bIns="0" rtlCol="0" anchor="b">
            <a:noAutofit/>
          </a:bodyPr>
          <a:lstStyle>
            <a:lvl1pPr algn="ctr">
              <a:defRPr sz="88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94558" y="11430000"/>
            <a:ext cx="20226528" cy="12192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6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94558" y="12893677"/>
            <a:ext cx="13636524" cy="730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7073900" y="9071802"/>
            <a:ext cx="10236200" cy="251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2892526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3520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7449801" y="2692401"/>
            <a:ext cx="4896066" cy="906145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184400" y="2692401"/>
            <a:ext cx="14960600" cy="9061446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17742962" y="-293159"/>
            <a:ext cx="2072640" cy="2658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</p:spTree>
    <p:extLst>
      <p:ext uri="{BB962C8B-B14F-4D97-AF65-F5344CB8AC3E}">
        <p14:creationId xmlns:p14="http://schemas.microsoft.com/office/powerpoint/2010/main" val="14218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9" r:id="rId19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33096" y="4216403"/>
            <a:ext cx="20116800" cy="75217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3668252" y="12893677"/>
            <a:ext cx="51697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24/10/25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194559" y="12893677"/>
            <a:ext cx="969264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0751340" y="12893677"/>
            <a:ext cx="156002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2023962"/>
            <a:ext cx="207264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9600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16333470" y="21245"/>
            <a:ext cx="5715000" cy="13694754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9600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89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9600" b="1" kern="1200" spc="-10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533400" indent="-533400" algn="l" defTabSz="1828800" rtl="0" eaLnBrk="1" latinLnBrk="0" hangingPunct="1">
        <a:lnSpc>
          <a:spcPct val="100000"/>
        </a:lnSpc>
        <a:spcBef>
          <a:spcPts val="2400"/>
        </a:spcBef>
        <a:spcAft>
          <a:spcPts val="4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385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61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65376" indent="-365760" algn="l" defTabSz="1828800" rtl="0" eaLnBrk="1" latinLnBrk="0" hangingPunct="1">
        <a:lnSpc>
          <a:spcPct val="10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0000" indent="-457200" algn="l" defTabSz="1828800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8800" y="1517905"/>
            <a:ext cx="9052560" cy="5612738"/>
          </a:xfrm>
        </p:spPr>
        <p:txBody>
          <a:bodyPr/>
          <a:lstStyle/>
          <a:p>
            <a:r>
              <a:rPr lang="it-IT" dirty="0">
                <a:solidFill>
                  <a:srgbClr val="304297"/>
                </a:solidFill>
              </a:rPr>
              <a:t>SADI vs OAGB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8560" y="8228436"/>
            <a:ext cx="12664440" cy="25593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sz="7600" b="1" dirty="0">
                <a:solidFill>
                  <a:srgbClr val="E79130"/>
                </a:solidFill>
              </a:rPr>
              <a:t>Marco Adamo</a:t>
            </a:r>
          </a:p>
          <a:p>
            <a:r>
              <a:rPr lang="it-IT" sz="5600" b="1" i="1" dirty="0">
                <a:solidFill>
                  <a:srgbClr val="E79130"/>
                </a:solidFill>
              </a:rPr>
              <a:t>University college </a:t>
            </a:r>
            <a:r>
              <a:rPr lang="it-IT" sz="5600" b="1" i="1" dirty="0" err="1">
                <a:solidFill>
                  <a:srgbClr val="E79130"/>
                </a:solidFill>
              </a:rPr>
              <a:t>london</a:t>
            </a:r>
            <a:r>
              <a:rPr lang="it-IT" sz="5600" b="1" i="1" dirty="0">
                <a:solidFill>
                  <a:srgbClr val="E79130"/>
                </a:solidFill>
              </a:rPr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409"/>
            <a:ext cx="20116800" cy="1217296"/>
          </a:xfrm>
        </p:spPr>
        <p:txBody>
          <a:bodyPr>
            <a:normAutofit/>
          </a:bodyPr>
          <a:lstStyle/>
          <a:p>
            <a:r>
              <a:rPr lang="it-IT" sz="8000" dirty="0"/>
              <a:t>Key Points</a:t>
            </a: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4183934D-AB6C-AF0F-4867-96561F904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719970"/>
              </p:ext>
            </p:extLst>
          </p:nvPr>
        </p:nvGraphicFramePr>
        <p:xfrm>
          <a:off x="4600575" y="171450"/>
          <a:ext cx="17468850" cy="1207953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41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8065">
                <a:tc>
                  <a:txBody>
                    <a:bodyPr/>
                    <a:lstStyle/>
                    <a:p>
                      <a:pPr indent="457200"/>
                      <a:endParaRPr sz="40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>
                          <a:solidFill>
                            <a:srgbClr val="0070C0"/>
                          </a:solidFill>
                        </a:rPr>
                        <a:t>SADI-S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>
                          <a:solidFill>
                            <a:srgbClr val="FF0000"/>
                          </a:solidFill>
                        </a:rPr>
                        <a:t>OAGB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3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Anatomy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solidFill>
                            <a:srgbClr val="0070C0"/>
                          </a:solidFill>
                        </a:rPr>
                        <a:t>Sleeve + Single anastomosis duodenum and ileum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dirty="0">
                          <a:solidFill>
                            <a:srgbClr val="FF0000"/>
                          </a:solidFill>
                        </a:rPr>
                        <a:t>Long gastric pouch </a:t>
                      </a:r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sleeve-like, </a:t>
                      </a:r>
                      <a:r>
                        <a:rPr sz="3600" dirty="0">
                          <a:solidFill>
                            <a:srgbClr val="FF0000"/>
                          </a:solidFill>
                        </a:rPr>
                        <a:t>with single gastro-ileal </a:t>
                      </a:r>
                      <a:r>
                        <a:rPr sz="3600" dirty="0" err="1">
                          <a:solidFill>
                            <a:srgbClr val="FF0000"/>
                          </a:solidFill>
                        </a:rPr>
                        <a:t>anastomos</a:t>
                      </a:r>
                      <a:r>
                        <a:rPr lang="en-GB" sz="36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sz="36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Pylorus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solidFill>
                            <a:srgbClr val="0070C0"/>
                          </a:solidFill>
                        </a:rPr>
                        <a:t>Preserved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dirty="0">
                          <a:solidFill>
                            <a:srgbClr val="FF0000"/>
                          </a:solidFill>
                        </a:rPr>
                        <a:t>Bypassed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Afferent limb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u="sng" dirty="0">
                          <a:solidFill>
                            <a:srgbClr val="0070C0"/>
                          </a:solidFill>
                        </a:rPr>
                        <a:t>No</a:t>
                      </a:r>
                      <a:r>
                        <a:rPr lang="en-GB" sz="3600" u="sng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sz="3600" u="sng" dirty="0">
                          <a:solidFill>
                            <a:srgbClr val="0070C0"/>
                          </a:solidFill>
                        </a:rPr>
                        <a:t> measured</a:t>
                      </a:r>
                      <a:r>
                        <a:rPr sz="3600" dirty="0">
                          <a:solidFill>
                            <a:srgbClr val="0070C0"/>
                          </a:solidFill>
                        </a:rPr>
                        <a:t> 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solidFill>
                            <a:srgbClr val="FF0000"/>
                          </a:solidFill>
                        </a:rPr>
                        <a:t>150-200cms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Common Channel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GB" sz="3600" dirty="0">
                          <a:solidFill>
                            <a:srgbClr val="0070C0"/>
                          </a:solidFill>
                        </a:rPr>
                        <a:t>250-300cm</a:t>
                      </a:r>
                      <a:endParaRPr sz="3600" dirty="0">
                        <a:solidFill>
                          <a:srgbClr val="0070C0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u="sng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GB" sz="3600" u="sng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sz="3600" u="sng" dirty="0">
                          <a:solidFill>
                            <a:srgbClr val="FF0000"/>
                          </a:solidFill>
                        </a:rPr>
                        <a:t> measured 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Risk of dumping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dirty="0">
                          <a:solidFill>
                            <a:srgbClr val="0070C0"/>
                          </a:solidFill>
                        </a:rPr>
                        <a:t>Lower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dirty="0">
                          <a:solidFill>
                            <a:srgbClr val="FF0000"/>
                          </a:solidFill>
                        </a:rPr>
                        <a:t>Higher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Technical aspect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GB" sz="3600" dirty="0">
                          <a:solidFill>
                            <a:srgbClr val="0070C0"/>
                          </a:solidFill>
                        </a:rPr>
                        <a:t>C</a:t>
                      </a:r>
                      <a:r>
                        <a:rPr sz="3600" dirty="0" err="1">
                          <a:solidFill>
                            <a:srgbClr val="0070C0"/>
                          </a:solidFill>
                        </a:rPr>
                        <a:t>hallenging</a:t>
                      </a:r>
                      <a:endParaRPr sz="3600" dirty="0">
                        <a:solidFill>
                          <a:srgbClr val="0070C0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solidFill>
                            <a:srgbClr val="FF0000"/>
                          </a:solidFill>
                        </a:rPr>
                        <a:t>Simpler technique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Malabsorption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dirty="0">
                          <a:solidFill>
                            <a:srgbClr val="0070C0"/>
                          </a:solidFill>
                        </a:rPr>
                        <a:t>Has a </a:t>
                      </a:r>
                      <a:r>
                        <a:rPr sz="3600" dirty="0" err="1">
                          <a:solidFill>
                            <a:srgbClr val="0070C0"/>
                          </a:solidFill>
                        </a:rPr>
                        <a:t>malabsorbitive</a:t>
                      </a:r>
                      <a:r>
                        <a:rPr sz="3600" dirty="0">
                          <a:solidFill>
                            <a:srgbClr val="0070C0"/>
                          </a:solidFill>
                        </a:rPr>
                        <a:t> component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solidFill>
                            <a:srgbClr val="FF0000"/>
                          </a:solidFill>
                        </a:rPr>
                        <a:t>Has a malabsorbitive component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Bile Reflux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dirty="0">
                          <a:solidFill>
                            <a:srgbClr val="0070C0"/>
                          </a:solidFill>
                        </a:rPr>
                        <a:t>Rare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solidFill>
                            <a:srgbClr val="FF0000"/>
                          </a:solidFill>
                        </a:rPr>
                        <a:t>Reported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/>
                        <a:t>Anastomotic Ulcer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 dirty="0">
                          <a:solidFill>
                            <a:srgbClr val="0070C0"/>
                          </a:solidFill>
                        </a:rPr>
                        <a:t>Lower risks of marginal ulcers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solidFill>
                            <a:srgbClr val="FF0000"/>
                          </a:solidFill>
                        </a:rPr>
                        <a:t>Higher risk of marginal ulcers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8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600" b="1" dirty="0" err="1"/>
                        <a:t>Deficienc</a:t>
                      </a:r>
                      <a:r>
                        <a:rPr lang="en-GB" sz="3600" b="1" dirty="0" err="1"/>
                        <a:t>ies</a:t>
                      </a:r>
                      <a:endParaRPr sz="36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GB" sz="3600" dirty="0">
                          <a:solidFill>
                            <a:srgbClr val="0070C0"/>
                          </a:solidFill>
                        </a:rPr>
                        <a:t>Reported</a:t>
                      </a:r>
                      <a:endParaRPr sz="3600" dirty="0">
                        <a:solidFill>
                          <a:srgbClr val="0070C0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Reported</a:t>
                      </a:r>
                      <a:endParaRPr sz="3600" dirty="0">
                        <a:solidFill>
                          <a:srgbClr val="FF0000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2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mitations">
            <a:extLst>
              <a:ext uri="{FF2B5EF4-FFF2-40B4-BE49-F238E27FC236}">
                <a16:creationId xmlns:a16="http://schemas.microsoft.com/office/drawing/2014/main" id="{3E354566-45D1-6ABE-DBE4-2A97DAC9EF4F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it-IT" b="1" kern="1200" spc="-100" baseline="0">
                <a:latin typeface="+mn-lt"/>
                <a:ea typeface="+mj-ea"/>
                <a:cs typeface="+mj-cs"/>
              </a:rPr>
              <a:t>Limitations</a:t>
            </a:r>
          </a:p>
        </p:txBody>
      </p:sp>
      <p:sp>
        <p:nvSpPr>
          <p:cNvPr id="3" name="There is more published, longer-term data on OAGB than on SADI-S.…">
            <a:extLst>
              <a:ext uri="{FF2B5EF4-FFF2-40B4-BE49-F238E27FC236}">
                <a16:creationId xmlns:a16="http://schemas.microsoft.com/office/drawing/2014/main" id="{9C356C54-BC6C-3772-174C-065210FFC772}"/>
              </a:ext>
            </a:extLst>
          </p:cNvPr>
          <p:cNvSpPr txBox="1"/>
          <p:nvPr/>
        </p:nvSpPr>
        <p:spPr>
          <a:xfrm>
            <a:off x="2433096" y="4216403"/>
            <a:ext cx="20116800" cy="65834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0" tIns="45720" rIns="0" bIns="45720" rtlCol="0">
            <a:noAutofit/>
          </a:bodyPr>
          <a:lstStyle/>
          <a:p>
            <a:pPr marL="533400" indent="-533400" defTabSz="182880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no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randomized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controlled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trials (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yet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comparing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kern="1200" dirty="0">
                <a:solidFill>
                  <a:srgbClr val="0070C0"/>
                </a:solidFill>
              </a:rPr>
              <a:t>SADI-S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vs </a:t>
            </a:r>
            <a:r>
              <a:rPr lang="it-IT" sz="4400" kern="1200" dirty="0">
                <a:solidFill>
                  <a:srgbClr val="FF0000"/>
                </a:solidFill>
              </a:rPr>
              <a:t>OAGB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33400" indent="-533400" defTabSz="182880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000">
                <a:latin typeface="Arial"/>
                <a:ea typeface="Arial"/>
                <a:cs typeface="Arial"/>
                <a:sym typeface="Arial"/>
              </a:defRPr>
            </a:pPr>
            <a:endParaRPr lang="it-IT" sz="44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defTabSz="182880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Comparative studies are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retrospective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533400" indent="-533400" defTabSz="182880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000">
                <a:latin typeface="Arial"/>
                <a:ea typeface="Arial"/>
                <a:cs typeface="Arial"/>
                <a:sym typeface="Arial"/>
              </a:defRPr>
            </a:pPr>
            <a:endParaRPr lang="it-IT" sz="44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defTabSz="182880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Outcomes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depend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heavily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surgical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technique,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limbs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length</a:t>
            </a:r>
            <a:r>
              <a:rPr lang="it-IT" sz="44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center volume, follow-up rate and </a:t>
            </a:r>
            <a:r>
              <a:rPr lang="it-IT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protocols</a:t>
            </a:r>
            <a:endParaRPr lang="it-IT" sz="44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82880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defRPr sz="3000">
                <a:latin typeface="Arial"/>
                <a:ea typeface="Arial"/>
                <a:cs typeface="Arial"/>
                <a:sym typeface="Arial"/>
              </a:defRPr>
            </a:pPr>
            <a:endParaRPr lang="it-IT" sz="44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6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9420-E729-EB55-CAD9-6AC36B6B6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t topics!">
            <a:extLst>
              <a:ext uri="{FF2B5EF4-FFF2-40B4-BE49-F238E27FC236}">
                <a16:creationId xmlns:a16="http://schemas.microsoft.com/office/drawing/2014/main" id="{5ECB9197-7743-A140-BE32-C4F82753C55A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it-IT" spc="-100" dirty="0" err="1">
                <a:latin typeface="+mn-lt"/>
                <a:ea typeface="+mj-ea"/>
                <a:cs typeface="+mj-cs"/>
              </a:rPr>
              <a:t>Consideration</a:t>
            </a:r>
            <a:r>
              <a:rPr lang="it-IT" b="1" kern="1200" spc="-100" baseline="0" dirty="0" err="1">
                <a:latin typeface="+mn-lt"/>
                <a:ea typeface="+mj-ea"/>
                <a:cs typeface="+mj-cs"/>
              </a:rPr>
              <a:t>s</a:t>
            </a:r>
            <a:endParaRPr lang="it-IT" b="1" kern="1200" spc="-100" baseline="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Which procedure offers superior metabolic control, hormonal vs malabsorptive?…">
            <a:extLst>
              <a:ext uri="{FF2B5EF4-FFF2-40B4-BE49-F238E27FC236}">
                <a16:creationId xmlns:a16="http://schemas.microsoft.com/office/drawing/2014/main" id="{BB2596A2-ACFE-039D-6662-2BA5DB8AFF1F}"/>
              </a:ext>
            </a:extLst>
          </p:cNvPr>
          <p:cNvSpPr txBox="1">
            <a:spLocks/>
          </p:cNvSpPr>
          <p:nvPr/>
        </p:nvSpPr>
        <p:spPr>
          <a:xfrm>
            <a:off x="2433096" y="4216403"/>
            <a:ext cx="20116800" cy="75217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533400" indent="-533400" algn="l" defTabSz="18288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961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537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800" b="0">
                <a:latin typeface="Arial"/>
                <a:ea typeface="Arial"/>
                <a:cs typeface="Arial"/>
                <a:sym typeface="Arial"/>
              </a:defRPr>
            </a:pPr>
            <a:endParaRPr lang="it-IT" sz="4800" dirty="0"/>
          </a:p>
          <a:p>
            <a:pPr>
              <a:defRPr sz="4800" b="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rgbClr val="0070C0"/>
                </a:solidFill>
              </a:rPr>
              <a:t>SADI-S</a:t>
            </a:r>
            <a:r>
              <a:rPr lang="en-GB" dirty="0"/>
              <a:t> is a more anatomical procedure with theoretical physiological advantage and suits more a two-stage approach</a:t>
            </a:r>
            <a:r>
              <a:rPr lang="it-IT" sz="4800" dirty="0"/>
              <a:t> </a:t>
            </a:r>
          </a:p>
          <a:p>
            <a:pPr marL="330200" indent="-330200" defTabSz="457200">
              <a:spcBef>
                <a:spcPts val="1200"/>
              </a:spcBef>
              <a:buSzPct val="123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GB" sz="4800" dirty="0">
                <a:solidFill>
                  <a:srgbClr val="FF0000"/>
                </a:solidFill>
              </a:rPr>
              <a:t>OAGB</a:t>
            </a:r>
            <a:r>
              <a:rPr lang="en-GB" sz="4800" dirty="0"/>
              <a:t> is an attractive primary option and can be a pragmatical revisional approach</a:t>
            </a:r>
          </a:p>
          <a:p>
            <a:pPr marL="330200" indent="-330200" defTabSz="457200">
              <a:spcBef>
                <a:spcPts val="1200"/>
              </a:spcBef>
              <a:buSzPct val="123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GB" sz="4800" dirty="0"/>
              <a:t>Consensus should be reached on limbs length (afferent/efferent/common channel) for better standardisation</a:t>
            </a:r>
          </a:p>
          <a:p>
            <a:pPr marL="330200" indent="-330200" defTabSz="457200">
              <a:spcBef>
                <a:spcPts val="1200"/>
              </a:spcBef>
              <a:buSzPct val="123000"/>
              <a:buFont typeface="Wingdings" panose="05000000000000000000" pitchFamily="2" charset="2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GB" sz="4800" dirty="0"/>
              <a:t>Both procedures have shown excellent outcomes and limited short- and long- term morbidity</a:t>
            </a:r>
          </a:p>
          <a:p>
            <a:pPr marL="330200" indent="-330200" defTabSz="457200">
              <a:spcBef>
                <a:spcPts val="1200"/>
              </a:spcBef>
              <a:buSzPct val="123000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1528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t topics!">
            <a:extLst>
              <a:ext uri="{FF2B5EF4-FFF2-40B4-BE49-F238E27FC236}">
                <a16:creationId xmlns:a16="http://schemas.microsoft.com/office/drawing/2014/main" id="{1E66FB2E-9F7F-5DA9-838A-2010C64B90E2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it-IT" b="1" kern="1200" spc="-100" baseline="0">
                <a:latin typeface="+mn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Which procedure offers superior metabolic control, hormonal vs malabsorptive?…">
            <a:extLst>
              <a:ext uri="{FF2B5EF4-FFF2-40B4-BE49-F238E27FC236}">
                <a16:creationId xmlns:a16="http://schemas.microsoft.com/office/drawing/2014/main" id="{E0589209-0C24-9D46-9252-B8F669608096}"/>
              </a:ext>
            </a:extLst>
          </p:cNvPr>
          <p:cNvSpPr txBox="1">
            <a:spLocks/>
          </p:cNvSpPr>
          <p:nvPr/>
        </p:nvSpPr>
        <p:spPr>
          <a:xfrm>
            <a:off x="2433096" y="4216403"/>
            <a:ext cx="20116800" cy="75217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533400" indent="-533400" algn="l" defTabSz="18288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961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537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800" b="0">
                <a:latin typeface="Arial"/>
                <a:ea typeface="Arial"/>
                <a:cs typeface="Arial"/>
                <a:sym typeface="Arial"/>
              </a:defRPr>
            </a:pPr>
            <a:endParaRPr lang="it-IT" sz="4800" dirty="0"/>
          </a:p>
          <a:p>
            <a:pPr>
              <a:defRPr sz="4800" b="0">
                <a:latin typeface="Arial"/>
                <a:ea typeface="Arial"/>
                <a:cs typeface="Arial"/>
                <a:sym typeface="Arial"/>
              </a:defRPr>
            </a:pPr>
            <a:r>
              <a:rPr lang="it-IT" sz="4800" dirty="0" err="1"/>
              <a:t>Which</a:t>
            </a:r>
            <a:r>
              <a:rPr lang="it-IT" sz="4800" dirty="0"/>
              <a:t> procedure </a:t>
            </a:r>
            <a:r>
              <a:rPr lang="it-IT" sz="4800" dirty="0" err="1"/>
              <a:t>offers</a:t>
            </a:r>
            <a:r>
              <a:rPr lang="it-IT" sz="4800" dirty="0"/>
              <a:t> superior weight </a:t>
            </a:r>
            <a:r>
              <a:rPr lang="it-IT" sz="4800" dirty="0" err="1"/>
              <a:t>loss</a:t>
            </a:r>
            <a:r>
              <a:rPr lang="it-IT" sz="4800" dirty="0"/>
              <a:t>, </a:t>
            </a:r>
            <a:r>
              <a:rPr lang="it-IT" sz="4800" dirty="0" err="1"/>
              <a:t>metabolic</a:t>
            </a:r>
            <a:r>
              <a:rPr lang="it-IT" sz="4800" dirty="0"/>
              <a:t> control, </a:t>
            </a:r>
            <a:r>
              <a:rPr lang="it-IT" sz="4800" dirty="0" err="1"/>
              <a:t>hormonal</a:t>
            </a:r>
            <a:r>
              <a:rPr lang="it-IT" sz="4800" dirty="0"/>
              <a:t> vs </a:t>
            </a:r>
            <a:r>
              <a:rPr lang="it-IT" sz="4800" dirty="0" err="1"/>
              <a:t>malabsorptive</a:t>
            </a:r>
            <a:r>
              <a:rPr lang="it-IT" sz="4800" dirty="0"/>
              <a:t>? </a:t>
            </a:r>
          </a:p>
          <a:p>
            <a:pPr marL="0" indent="0">
              <a:buNone/>
              <a:defRPr sz="4800" b="0">
                <a:latin typeface="Arial"/>
                <a:ea typeface="Arial"/>
                <a:cs typeface="Arial"/>
                <a:sym typeface="Arial"/>
              </a:defRPr>
            </a:pPr>
            <a:endParaRPr lang="it-IT" sz="4800" dirty="0"/>
          </a:p>
          <a:p>
            <a:pPr>
              <a:defRPr sz="4800" b="0">
                <a:latin typeface="Arial"/>
                <a:ea typeface="Arial"/>
                <a:cs typeface="Arial"/>
                <a:sym typeface="Arial"/>
              </a:defRPr>
            </a:pPr>
            <a:r>
              <a:rPr lang="it-IT" sz="4800" dirty="0" err="1"/>
              <a:t>Is</a:t>
            </a:r>
            <a:r>
              <a:rPr lang="it-IT" sz="4800" dirty="0"/>
              <a:t> the </a:t>
            </a:r>
            <a:r>
              <a:rPr lang="it-IT" sz="4800" dirty="0" err="1"/>
              <a:t>effort</a:t>
            </a:r>
            <a:r>
              <a:rPr lang="it-IT" sz="4800" dirty="0"/>
              <a:t> of </a:t>
            </a:r>
            <a:r>
              <a:rPr lang="it-IT" sz="4800" dirty="0" err="1"/>
              <a:t>preserving</a:t>
            </a:r>
            <a:r>
              <a:rPr lang="it-IT" sz="4800" dirty="0"/>
              <a:t> the </a:t>
            </a:r>
            <a:r>
              <a:rPr lang="it-IT" sz="4800" dirty="0" err="1"/>
              <a:t>pylorus</a:t>
            </a:r>
            <a:r>
              <a:rPr lang="it-IT" sz="4800" dirty="0"/>
              <a:t> </a:t>
            </a:r>
            <a:r>
              <a:rPr lang="it-IT" sz="4800" dirty="0" err="1"/>
              <a:t>reflected</a:t>
            </a:r>
            <a:r>
              <a:rPr lang="it-IT" sz="4800" dirty="0"/>
              <a:t> in </a:t>
            </a:r>
            <a:r>
              <a:rPr lang="it-IT" sz="4800" dirty="0" err="1"/>
              <a:t>better</a:t>
            </a:r>
            <a:r>
              <a:rPr lang="it-IT" sz="4800" dirty="0"/>
              <a:t> </a:t>
            </a:r>
            <a:r>
              <a:rPr lang="it-IT" sz="4800" dirty="0" err="1"/>
              <a:t>outcomes</a:t>
            </a:r>
            <a:r>
              <a:rPr lang="it-IT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999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D52D-3148-1E7A-D4F1-E9E7F09A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ch one is a better revisional option failing SG?">
            <a:extLst>
              <a:ext uri="{FF2B5EF4-FFF2-40B4-BE49-F238E27FC236}">
                <a16:creationId xmlns:a16="http://schemas.microsoft.com/office/drawing/2014/main" id="{766421D0-E46B-72C2-8B32-615AE1C752A6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33400" indent="-533400" algn="ctr" defTabSz="18288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7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809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961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537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9600" b="1" kern="1200" spc="-100" baseline="0">
                <a:latin typeface="+mn-lt"/>
                <a:ea typeface="+mj-ea"/>
                <a:cs typeface="+mj-cs"/>
              </a:rPr>
              <a:t>Which one is a better option?</a:t>
            </a:r>
          </a:p>
        </p:txBody>
      </p:sp>
      <p:pic>
        <p:nvPicPr>
          <p:cNvPr id="3" name="10.1177_10815589241241403-fig1.jpg" descr="10.1177_10815589241241403-fig1.jpg">
            <a:extLst>
              <a:ext uri="{FF2B5EF4-FFF2-40B4-BE49-F238E27FC236}">
                <a16:creationId xmlns:a16="http://schemas.microsoft.com/office/drawing/2014/main" id="{EC85B45D-C977-33B8-D896-0276F2C8D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71"/>
          <a:stretch>
            <a:fillRect/>
          </a:stretch>
        </p:blipFill>
        <p:spPr>
          <a:xfrm>
            <a:off x="6817927" y="3449485"/>
            <a:ext cx="12767931" cy="8689481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073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works over a city&#10;&#10;AI-generated content may be incorrect.">
            <a:extLst>
              <a:ext uri="{FF2B5EF4-FFF2-40B4-BE49-F238E27FC236}">
                <a16:creationId xmlns:a16="http://schemas.microsoft.com/office/drawing/2014/main" id="{611FF0DC-9C7C-9CE6-CA38-0A25119B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>
            <a:fillRect/>
          </a:stretch>
        </p:blipFill>
        <p:spPr>
          <a:xfrm>
            <a:off x="10050488" y="0"/>
            <a:ext cx="14333512" cy="13675213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4913" y="11173041"/>
            <a:ext cx="9052560" cy="1972182"/>
          </a:xfrm>
        </p:spPr>
        <p:txBody>
          <a:bodyPr>
            <a:noAutofit/>
          </a:bodyPr>
          <a:lstStyle/>
          <a:p>
            <a:r>
              <a:rPr lang="it-IT" sz="9600" b="0" i="1" dirty="0">
                <a:solidFill>
                  <a:schemeClr val="bg1"/>
                </a:solidFill>
              </a:rPr>
              <a:t>Thank </a:t>
            </a:r>
            <a:r>
              <a:rPr lang="it-IT" sz="9600" b="0" i="1" dirty="0" err="1">
                <a:solidFill>
                  <a:schemeClr val="bg1"/>
                </a:solidFill>
              </a:rPr>
              <a:t>you</a:t>
            </a:r>
            <a:endParaRPr lang="it-IT" sz="96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fer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References</a:t>
            </a:r>
          </a:p>
        </p:txBody>
      </p:sp>
      <p:sp>
        <p:nvSpPr>
          <p:cNvPr id="233" name="Salama AF, Baazaoui J, Shahid F, Singh R, Torres AJ, Bashah MM. Comparative analysis of 5-year efficacy and outcomes of single anastomosis procedures as revisional surgery for weight regain following sleeve gastrectomy. Surg Endosc. 2023 Oct;37(10):7548-"/>
          <p:cNvSpPr txBox="1">
            <a:spLocks noGrp="1"/>
          </p:cNvSpPr>
          <p:nvPr>
            <p:ph type="body" idx="1"/>
          </p:nvPr>
        </p:nvSpPr>
        <p:spPr>
          <a:xfrm>
            <a:off x="930194" y="3212356"/>
            <a:ext cx="21971002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Salama AF, Baazaoui J, Shahid F, Singh R, Torres AJ, Bashah MM. Comparative analysis of 5-year efficacy and outcomes of single anastomosis procedures as revisional surgery for weight regain following sleeve gastrectomy. Surg Endosc. 2023 Oct;37(10):7548-7555. doi: 10.1007/s00464-023-10234-3. Epub 2023 Jul 11. PMID: 37432485; PMCID: PMC10520093.</a:t>
            </a:r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Bashah M, Aleter A, Baazaoui J, El-Menyar A, Torres A, Salama A. Single Anastomosis Duodeno-ileostomy (SADI-S) Versus One Anastomosis Gastric Bypass (OAGB-MGB) as Revisional Procedures for Patients with Weight Recidivism After Sleeve Gastrectomy: a Comparative Analysis of Efficacy and Outcomes. Obes Surg. 2020 Dec;30(12):4715-4723. doi: 10.1007/s11695-020-04933-2. Epub 2020 Aug 26. PMID: 32845477; PMCID: PMC7719107.</a:t>
            </a:r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Shayeb, Basem &amp; Sabry, Alaa &amp; Marzouk, Mohamed &amp; Sabry, Amr &amp; Ahmed, Dina. (2023). Laparoscopic SADI-S versus OAGB as Revisional Procedures after Failed Sleeve Gastrectomy; Comparative Study after 2 Years of Follow up. Ain Shams Journal of Surgery. 16. 261-272. 10.21608/asjs.2023.309455. </a:t>
            </a:r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Gallucci, P., Marincola, G., Pennestrì, F. et al. One-Anastomosis Gastric Bypass (OABG) vs. Single Anastomosis Duodeno-Ileal Bypass (SADI) as revisional procedure following Sleeve Gastrectomy: results of a multicenter study. Langenbecks Arch Surg 409, 128 (2024)</a:t>
            </a:r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Balamurugan G, Leo SJ, Sivagnanam ST, Balaji Prasad S, Ravindra C, Rengan V, Arora E, Bindal V. Comparison of Efficacy and Safety Between Roux-en-Y Gastric Bypass (RYGB) vs One Anastomosis Gastric Bypass (OAGB) vs Single Anastomosis Duodeno-ileal Bypass with Sleeve Gastrectomy (SADI-S): a Systematic Review of Bariatric and Metabolic Surgery. Obes Surg. 2023 Jul;33(7):2194-2209. doi: 10.1007/s11695-023-06602-6. Epub 2023 May 4. PMID: 37140720</a:t>
            </a:r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3200" indent="-203200" defTabSz="457200">
              <a:buSzPct val="123000"/>
              <a:buChar char="•"/>
              <a:defRPr sz="2400" b="0">
                <a:solidFill>
                  <a:srgbClr val="1B1B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Ahmed, Yusuf &amp; Ataya Frcs, Karim &amp; Almubarak, Isa &amp; Ali, Manar &amp; Almubarak, Abdulla &amp; Yusuf, Walaa &amp; Simeonovski, Stefan &amp; Mahran, Mostafa &amp; Aljaafreh, Almoutuz &amp; El Bourji, Hussein &amp; Yang, Wah. (2024). Laparoscopic Single Anastomosis Duodeno-ileal Bypass versus One Anastomosis Gastric Bypass as Revisional Procedures after Sleeve Gastrectomy: Meta-analysis and Systematic Review. 10.21203/rs.3.rs-4850487/v1.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ch one is a better revisional option failing SG?">
            <a:extLst>
              <a:ext uri="{FF2B5EF4-FFF2-40B4-BE49-F238E27FC236}">
                <a16:creationId xmlns:a16="http://schemas.microsoft.com/office/drawing/2014/main" id="{073E523F-2667-4A48-97FE-73FABA838054}"/>
              </a:ext>
            </a:extLst>
          </p:cNvPr>
          <p:cNvSpPr txBox="1">
            <a:spLocks/>
          </p:cNvSpPr>
          <p:nvPr/>
        </p:nvSpPr>
        <p:spPr>
          <a:xfrm>
            <a:off x="2194560" y="573207"/>
            <a:ext cx="20116800" cy="2901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533400" indent="-533400" algn="ctr" defTabSz="18288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7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809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961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65376" indent="-365760" algn="l" defTabSz="1828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0000" indent="-457200" algn="l" defTabSz="18288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9600" b="1" kern="1200" spc="-100" baseline="0">
                <a:latin typeface="+mn-lt"/>
                <a:ea typeface="+mj-ea"/>
                <a:cs typeface="+mj-cs"/>
              </a:rPr>
              <a:t>Which one is a better option?</a:t>
            </a:r>
          </a:p>
        </p:txBody>
      </p:sp>
      <p:pic>
        <p:nvPicPr>
          <p:cNvPr id="3" name="10.1177_10815589241241403-fig1.jpg" descr="10.1177_10815589241241403-fig1.jpg">
            <a:extLst>
              <a:ext uri="{FF2B5EF4-FFF2-40B4-BE49-F238E27FC236}">
                <a16:creationId xmlns:a16="http://schemas.microsoft.com/office/drawing/2014/main" id="{FA21356F-C1E8-99E8-1E1E-107524A8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71"/>
          <a:stretch>
            <a:fillRect/>
          </a:stretch>
        </p:blipFill>
        <p:spPr>
          <a:xfrm>
            <a:off x="6817927" y="3449485"/>
            <a:ext cx="12767931" cy="8689481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245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mini_Generated_Image_ldrsq9ldrsq9ldrs.png" descr="Gemini_Generated_Image_ldrsq9ldrsq9ldrs.png">
            <a:extLst>
              <a:ext uri="{FF2B5EF4-FFF2-40B4-BE49-F238E27FC236}">
                <a16:creationId xmlns:a16="http://schemas.microsoft.com/office/drawing/2014/main" id="{65BFDCDC-B591-BEEB-D43C-80F13368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51" b="30999"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 anchor="b">
            <a:normAutofit/>
          </a:bodyPr>
          <a:lstStyle/>
          <a:p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IFSO GLOBAL REGISTRY REPORT 2024</a:t>
            </a:r>
          </a:p>
        </p:txBody>
      </p:sp>
      <p:pic>
        <p:nvPicPr>
          <p:cNvPr id="2" name="pasted-movie.png" descr="pasted-movie.png">
            <a:extLst>
              <a:ext uri="{FF2B5EF4-FFF2-40B4-BE49-F238E27FC236}">
                <a16:creationId xmlns:a16="http://schemas.microsoft.com/office/drawing/2014/main" id="{F2A83F84-784F-FB95-84BA-7A0C4FEF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131" y="2227483"/>
            <a:ext cx="17485656" cy="4896000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3" name="Screenshot 2025-10-13 at 14.17.05.png" descr="Screenshot 2025-10-13 at 14.17.05.png">
            <a:extLst>
              <a:ext uri="{FF2B5EF4-FFF2-40B4-BE49-F238E27FC236}">
                <a16:creationId xmlns:a16="http://schemas.microsoft.com/office/drawing/2014/main" id="{C1B7C9D6-3F61-B54C-7AD8-AC2A2E6B2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198" y="7333223"/>
            <a:ext cx="17331024" cy="4896000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CD3E71-AE91-B952-3797-50301DBDE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866645"/>
              </p:ext>
            </p:extLst>
          </p:nvPr>
        </p:nvGraphicFramePr>
        <p:xfrm>
          <a:off x="1397000" y="4800034"/>
          <a:ext cx="8824416" cy="626388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58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7960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36773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56C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Mean %EWL at 2 years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6773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56C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9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SADI - S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536773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4800" dirty="0"/>
                        <a:t>76%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536773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9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RYGB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536773"/>
                      </a:solidFill>
                      <a:miter lim="400000"/>
                    </a:lnT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4000" dirty="0"/>
                        <a:t>68.1%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536773"/>
                      </a:solidFill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he mean %EWL for SADI-S was statistically significantly higher than for RYGB (p=0.026).">
            <a:extLst>
              <a:ext uri="{FF2B5EF4-FFF2-40B4-BE49-F238E27FC236}">
                <a16:creationId xmlns:a16="http://schemas.microsoft.com/office/drawing/2014/main" id="{492600FF-1F88-F6E7-42A2-462792BF2BFE}"/>
              </a:ext>
            </a:extLst>
          </p:cNvPr>
          <p:cNvSpPr txBox="1"/>
          <p:nvPr/>
        </p:nvSpPr>
        <p:spPr>
          <a:xfrm>
            <a:off x="836747" y="11201721"/>
            <a:ext cx="11418121" cy="95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mean %EWL for SADI-S was </a:t>
            </a:r>
            <a:r>
              <a:rPr b="1" dirty="0"/>
              <a:t>statistically significantly higher</a:t>
            </a:r>
            <a:r>
              <a:rPr dirty="0"/>
              <a:t> than for RYGB (p=0.026).</a:t>
            </a:r>
          </a:p>
        </p:txBody>
      </p:sp>
      <p:graphicFrame>
        <p:nvGraphicFramePr>
          <p:cNvPr id="4" name="Table 1-1">
            <a:extLst>
              <a:ext uri="{FF2B5EF4-FFF2-40B4-BE49-F238E27FC236}">
                <a16:creationId xmlns:a16="http://schemas.microsoft.com/office/drawing/2014/main" id="{81D0A27D-24F1-A908-42AC-7A31A0CC10E2}"/>
              </a:ext>
            </a:extLst>
          </p:cNvPr>
          <p:cNvGraphicFramePr/>
          <p:nvPr/>
        </p:nvGraphicFramePr>
        <p:xfrm>
          <a:off x="12903200" y="4793684"/>
          <a:ext cx="10879236" cy="6431754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71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3918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36773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56C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Total procedure related serious adverse events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6773"/>
                      </a:solidFill>
                      <a:miter lim="400000"/>
                    </a:lnL>
                    <a:lnR w="12700">
                      <a:solidFill>
                        <a:srgbClr val="536773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56C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6773"/>
                      </a:solidFill>
                      <a:miter lim="400000"/>
                    </a:lnL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56C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18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SADI - S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536773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3200" dirty="0"/>
                        <a:t>40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536773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536773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t>Severe diarrhoea (8)</a:t>
                      </a:r>
                    </a:p>
                    <a:p>
                      <a:pPr defTabSz="914400">
                        <a:defRPr sz="3200"/>
                      </a:pPr>
                      <a:r>
                        <a:t>Anastomotic leak (3)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6773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536773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918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RYGB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536773"/>
                      </a:solidFill>
                      <a:miter lim="400000"/>
                    </a:lnT>
                  </a:tcPr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3200"/>
                        <a:t>35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536773"/>
                      </a:solidFill>
                      <a:miter lim="400000"/>
                    </a:lnR>
                    <a:lnT w="12700">
                      <a:solidFill>
                        <a:srgbClr val="536773"/>
                      </a:solidFill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dirty="0"/>
                        <a:t>Internal hernia (5)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536773"/>
                      </a:solidFill>
                      <a:miter lim="400000"/>
                    </a:lnL>
                    <a:lnT w="12700">
                      <a:solidFill>
                        <a:srgbClr val="536773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Screenshot 2025-10-07 at 19.59.12.png" descr="Screenshot 2025-10-07 at 19.59.12.png">
            <a:extLst>
              <a:ext uri="{FF2B5EF4-FFF2-40B4-BE49-F238E27FC236}">
                <a16:creationId xmlns:a16="http://schemas.microsoft.com/office/drawing/2014/main" id="{EF059891-D78A-CF25-CE36-1C2A31F2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10" y="814287"/>
            <a:ext cx="21455755" cy="35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verall comparable safety profile">
            <a:extLst>
              <a:ext uri="{FF2B5EF4-FFF2-40B4-BE49-F238E27FC236}">
                <a16:creationId xmlns:a16="http://schemas.microsoft.com/office/drawing/2014/main" id="{598EDF64-3FAD-FF08-3C17-05D93E3AB8DF}"/>
              </a:ext>
            </a:extLst>
          </p:cNvPr>
          <p:cNvSpPr txBox="1"/>
          <p:nvPr/>
        </p:nvSpPr>
        <p:spPr>
          <a:xfrm>
            <a:off x="12952548" y="11617646"/>
            <a:ext cx="11418121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Overall comparable safety profile </a:t>
            </a:r>
          </a:p>
        </p:txBody>
      </p:sp>
    </p:spTree>
    <p:extLst>
      <p:ext uri="{BB962C8B-B14F-4D97-AF65-F5344CB8AC3E}">
        <p14:creationId xmlns:p14="http://schemas.microsoft.com/office/powerpoint/2010/main" val="210582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1773356"/>
            <a:ext cx="20116800" cy="2912943"/>
          </a:xfrm>
        </p:spPr>
        <p:txBody>
          <a:bodyPr/>
          <a:lstStyle/>
          <a:p>
            <a:r>
              <a:rPr lang="it-IT" dirty="0"/>
              <a:t>Comparative studies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SADI-S</a:t>
            </a:r>
            <a:r>
              <a:rPr lang="it-IT" dirty="0"/>
              <a:t> vs </a:t>
            </a:r>
            <a:r>
              <a:rPr lang="it-IT" dirty="0">
                <a:solidFill>
                  <a:srgbClr val="FF0000"/>
                </a:solidFill>
              </a:rPr>
              <a:t>OAGB</a:t>
            </a:r>
            <a:r>
              <a:rPr lang="it-IT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086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Table 1"/>
          <p:cNvGraphicFramePr/>
          <p:nvPr>
            <p:extLst>
              <p:ext uri="{D42A27DB-BD31-4B8C-83A1-F6EECF244321}">
                <p14:modId xmlns:p14="http://schemas.microsoft.com/office/powerpoint/2010/main" val="3601123778"/>
              </p:ext>
            </p:extLst>
          </p:nvPr>
        </p:nvGraphicFramePr>
        <p:xfrm>
          <a:off x="904559" y="1021763"/>
          <a:ext cx="23310378" cy="1231857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5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8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7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8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9797">
                <a:tc>
                  <a:txBody>
                    <a:bodyPr/>
                    <a:lstStyle/>
                    <a:p>
                      <a:pPr defTabSz="457200"/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Study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lang="en-GB"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 sz="2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</a:t>
                      </a:r>
                      <a:endParaRPr lang="en-GB" sz="2600" b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/>
                      <a:r>
                        <a:rPr lang="en-GB" sz="2600" b="1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Vs</a:t>
                      </a:r>
                    </a:p>
                    <a:p>
                      <a:pPr defTabSz="457200"/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</a:t>
                      </a:r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600" b="1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F-up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%TWL</a:t>
                      </a:r>
                      <a:endParaRPr lang="en-GB" sz="2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/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600" b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 </a:t>
                      </a:r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vs </a:t>
                      </a:r>
                      <a:r>
                        <a:rPr sz="26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</a:t>
                      </a:r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600" b="1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lang="en-GB"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sz="2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eficiencies</a:t>
                      </a:r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/ </a:t>
                      </a:r>
                      <a:r>
                        <a:rPr lang="en-GB"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sz="26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omplications</a:t>
                      </a:r>
                      <a:endParaRPr sz="2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Key outcomes &amp; notes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797">
                <a:tc>
                  <a:txBody>
                    <a:bodyPr/>
                    <a:lstStyle/>
                    <a:p>
                      <a:pPr defTabSz="457200"/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Salama et al. 2023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Retrospective, revisional post-LSG, single </a:t>
                      </a:r>
                      <a:r>
                        <a:rPr sz="2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centre</a:t>
                      </a:r>
                      <a:endParaRPr sz="2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: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≥ 5 yrs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± 18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 vs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± 16 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 </a:t>
                      </a:r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(p &lt; 0.05)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SADI-S: transient steatorrhea (14%), ↓vit D &amp; iron in 10–12%; </a:t>
                      </a:r>
                      <a:endParaRPr lang="en-GB" sz="2600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/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OAGB: mild iron/B12 deficiency (~8%), bile reflux (6%)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 had greater sustained WL &amp; comorbidity remission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 had more reflux-related issues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797">
                <a:tc>
                  <a:txBody>
                    <a:bodyPr/>
                    <a:lstStyle/>
                    <a:p>
                      <a:pPr defTabSz="457200"/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Bashah et al. 2020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Retrospective, revisional after LSG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: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18 m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 ± 7 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 vs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r>
                        <a:rPr lang="en-GB"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11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% 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Mild deficiencies in both groups; no severe malnutrition; </a:t>
                      </a:r>
                      <a:endParaRPr lang="en-GB" sz="2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transient </a:t>
                      </a:r>
                      <a:r>
                        <a:rPr sz="2600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diarrhoea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more frequent with SADI-S.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Short-term SADI-S achieved higher WL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; similar T2D remission; fewer upper-GI complaints vs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797">
                <a:tc>
                  <a:txBody>
                    <a:bodyPr/>
                    <a:lstStyle/>
                    <a:p>
                      <a:pPr defTabSz="457200"/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El-Shayeb et al. 2023 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Prospective comparative, revisional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: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2 yrs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% vs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% 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Both: </a:t>
                      </a:r>
                      <a:r>
                        <a:rPr lang="en-GB"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2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ron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(10–12%), B12 (8–10%),</a:t>
                      </a:r>
                      <a:r>
                        <a:rPr lang="en-GB"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vit D (10%); </a:t>
                      </a:r>
                      <a:endParaRPr lang="en-GB" sz="2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severe hypoalbuminemia.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Comparable WL &amp; metabolic outcomes; 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operative time longer for SADI-S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; no mortality.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797">
                <a:tc>
                  <a:txBody>
                    <a:bodyPr/>
                    <a:lstStyle/>
                    <a:p>
                      <a:pPr defTabSz="457200"/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Gallucci et al. 2024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Multicentre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observational (revisional after SG)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—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2 yrs 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% vs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Nutritional issues not major; 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transient </a:t>
                      </a:r>
                      <a:r>
                        <a:rPr sz="2600" dirty="0" err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diarrhoea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/steatorrhea slightly more with SADI-S;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reflux higher in OAGB.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Both effective;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 had higher mid-term complication/conversion rate.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9797">
                <a:tc>
                  <a:txBody>
                    <a:bodyPr/>
                    <a:lstStyle/>
                    <a:p>
                      <a:pPr defTabSz="457200"/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Balamurugan et al. 2023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Systematic review </a:t>
                      </a:r>
                      <a:r>
                        <a:rPr lang="en-GB"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&amp; 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comparisons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pooled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lang="en-GB"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r>
                        <a:rPr sz="26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ar</a:t>
                      </a:r>
                      <a:r>
                        <a:rPr lang="en-GB"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Pooled mean %TWL ≈ 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30–33 % SADI-S</a:t>
                      </a:r>
                      <a:r>
                        <a:rPr lang="en-GB"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vs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25–28 % OAGB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Nutritional deficiency rates pooled: </a:t>
                      </a:r>
                      <a:endParaRPr lang="en-GB" sz="2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 ≈ 15–25 %</a:t>
                      </a:r>
                      <a:r>
                        <a:rPr lang="en-GB"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GB" sz="26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vs</a:t>
                      </a:r>
                      <a:r>
                        <a:rPr lang="en-GB"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 ≈ 10–15 %.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 → higher WL/diabetes remission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 → lower bile reflux risk, fewer deficiencies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9797">
                <a:tc>
                  <a:txBody>
                    <a:bodyPr/>
                    <a:lstStyle/>
                    <a:p>
                      <a:pPr defTabSz="457200"/>
                      <a:r>
                        <a:rPr sz="26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Yusuf et al. 2024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Systematic review + meta-analysis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>
                          <a:latin typeface="Arial"/>
                          <a:ea typeface="Arial"/>
                          <a:cs typeface="Arial"/>
                          <a:sym typeface="Arial"/>
                        </a:rPr>
                        <a:t>pooled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1–3 yrs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Similar pattern (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 ~ 30–32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%;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 ~ 25–27 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Consensus: </a:t>
                      </a:r>
                      <a:r>
                        <a:rPr sz="26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 → higher risk for fat-soluble vit deficiency &amp; protein malnutrition </a:t>
                      </a:r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(rare &lt; 2%); </a:t>
                      </a:r>
                      <a:r>
                        <a:rPr sz="26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 → higher bile reflux/marginal ulcer.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26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Consensus summary: both effective; choose based on GERD risk vs nutritional reserve.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olo 6">
            <a:extLst>
              <a:ext uri="{FF2B5EF4-FFF2-40B4-BE49-F238E27FC236}">
                <a16:creationId xmlns:a16="http://schemas.microsoft.com/office/drawing/2014/main" id="{469E3119-C09F-151C-A7BC-383E93AA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3" y="200025"/>
            <a:ext cx="20116800" cy="1217296"/>
          </a:xfrm>
        </p:spPr>
        <p:txBody>
          <a:bodyPr>
            <a:normAutofit/>
          </a:bodyPr>
          <a:lstStyle/>
          <a:p>
            <a:r>
              <a:rPr lang="it-IT" sz="4800" dirty="0"/>
              <a:t>Comparative studies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110" y="872640"/>
            <a:ext cx="20116800" cy="1087606"/>
          </a:xfrm>
        </p:spPr>
        <p:txBody>
          <a:bodyPr>
            <a:normAutofit/>
          </a:bodyPr>
          <a:lstStyle/>
          <a:p>
            <a:r>
              <a:rPr lang="it-IT" sz="6000" dirty="0" err="1"/>
              <a:t>Reported</a:t>
            </a:r>
            <a:r>
              <a:rPr lang="it-IT" sz="6000" dirty="0"/>
              <a:t> </a:t>
            </a:r>
            <a:r>
              <a:rPr lang="it-IT" sz="6000" dirty="0" err="1"/>
              <a:t>Outcomes</a:t>
            </a:r>
            <a:endParaRPr lang="it-IT" sz="6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BA961D-5578-4038-4F2C-3A95D44B6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042005"/>
              </p:ext>
            </p:extLst>
          </p:nvPr>
        </p:nvGraphicFramePr>
        <p:xfrm>
          <a:off x="2065035" y="590656"/>
          <a:ext cx="21225478" cy="113954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33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2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7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7922">
                <a:tc>
                  <a:txBody>
                    <a:bodyPr/>
                    <a:lstStyle/>
                    <a:p>
                      <a:pPr defTabSz="457200"/>
                      <a:endParaRPr sz="26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b="1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SADI-S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b="1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OAGB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922">
                <a:tc>
                  <a:txBody>
                    <a:bodyPr/>
                    <a:lstStyle/>
                    <a:p>
                      <a:pPr algn="l" defTabSz="457200"/>
                      <a:r>
                        <a:rPr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%TWL (2–5 yrs)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28–32 %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22–26 %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922">
                <a:tc>
                  <a:txBody>
                    <a:bodyPr/>
                    <a:lstStyle/>
                    <a:p>
                      <a:pPr algn="l" defTabSz="457200"/>
                      <a:r>
                        <a:rPr lang="en-GB"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TD2M</a:t>
                      </a:r>
                      <a:r>
                        <a:rPr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remission (mid-term)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70–85 %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60–75 %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922">
                <a:tc>
                  <a:txBody>
                    <a:bodyPr/>
                    <a:lstStyle/>
                    <a:p>
                      <a:pPr algn="l" defTabSz="457200"/>
                      <a:r>
                        <a:rPr lang="en-GB"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sz="28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utritional</a:t>
                      </a:r>
                      <a:r>
                        <a:rPr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deficiency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15–25 % (vit D, iron, B12)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8–15 % (iron</a:t>
                      </a:r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B12)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7922">
                <a:tc>
                  <a:txBody>
                    <a:bodyPr/>
                    <a:lstStyle/>
                    <a:p>
                      <a:pPr algn="l" defTabSz="457200"/>
                      <a:r>
                        <a:rPr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Reflux/marginal ulcer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5 %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5–15 %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922">
                <a:tc>
                  <a:txBody>
                    <a:bodyPr/>
                    <a:lstStyle/>
                    <a:p>
                      <a:pPr algn="l" defTabSz="457200"/>
                      <a:r>
                        <a:rPr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Protein malnutrition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0–3 %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1 %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922">
                <a:tc>
                  <a:txBody>
                    <a:bodyPr/>
                    <a:lstStyle/>
                    <a:p>
                      <a:pPr algn="l" defTabSz="457200"/>
                      <a:r>
                        <a:rPr sz="2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Conversion/revision rate (mid-term)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 (~2–5 %)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Higher (~8–12 %, often reflux-related)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0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7665-F8C9-B356-2C58-4456156E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>
            <a:extLst>
              <a:ext uri="{FF2B5EF4-FFF2-40B4-BE49-F238E27FC236}">
                <a16:creationId xmlns:a16="http://schemas.microsoft.com/office/drawing/2014/main" id="{3CA6FAA7-3A99-1EE4-4761-66FE0035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6" y="4597665"/>
            <a:ext cx="10387879" cy="7149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3" descr="Picture 3">
            <a:extLst>
              <a:ext uri="{FF2B5EF4-FFF2-40B4-BE49-F238E27FC236}">
                <a16:creationId xmlns:a16="http://schemas.microsoft.com/office/drawing/2014/main" id="{0258FE06-89FE-C870-AA67-DC12A5168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538" y="4825000"/>
            <a:ext cx="10537515" cy="7435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reenshot 2025-10-05 at 19.26.09.png" descr="Screenshot 2025-10-05 at 19.26.09.png">
            <a:extLst>
              <a:ext uri="{FF2B5EF4-FFF2-40B4-BE49-F238E27FC236}">
                <a16:creationId xmlns:a16="http://schemas.microsoft.com/office/drawing/2014/main" id="{41EF0CC9-F4E5-1D9A-0DD8-C1404C467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46" y="105568"/>
            <a:ext cx="18524908" cy="40239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1465240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1202</Words>
  <Application>Microsoft Macintosh PowerPoint</Application>
  <PresentationFormat>Custom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 Neue</vt:lpstr>
      <vt:lpstr>Helvetica Neue Medium</vt:lpstr>
      <vt:lpstr>Wingdings</vt:lpstr>
      <vt:lpstr>21_BasicWhite</vt:lpstr>
      <vt:lpstr>RetrospectVTI</vt:lpstr>
      <vt:lpstr>SADI vs OAGB</vt:lpstr>
      <vt:lpstr>PowerPoint Presentation</vt:lpstr>
      <vt:lpstr>PowerPoint Presentation</vt:lpstr>
      <vt:lpstr>9TH IFSO GLOBAL REGISTRY REPORT 2024</vt:lpstr>
      <vt:lpstr>PowerPoint Presentation</vt:lpstr>
      <vt:lpstr>Comparative studies SADI-S vs OAGB ?</vt:lpstr>
      <vt:lpstr>Comparative studies</vt:lpstr>
      <vt:lpstr>Reported Outcomes</vt:lpstr>
      <vt:lpstr>PowerPoint Presentation</vt:lpstr>
      <vt:lpstr>Key Points</vt:lpstr>
      <vt:lpstr>PowerPoint Presentation</vt:lpstr>
      <vt:lpstr>PowerPoint Presentation</vt:lpstr>
      <vt:lpstr>PowerPoint Presentation</vt:lpstr>
      <vt:lpstr>PowerPoint Presentation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ADAMO, Marco (UNIVERSITY COLLEGE LONDON HOSPITALS NHS FOUNDATION TRUST)</cp:lastModifiedBy>
  <cp:revision>9</cp:revision>
  <dcterms:modified xsi:type="dcterms:W3CDTF">2025-10-24T13:27:15Z</dcterms:modified>
</cp:coreProperties>
</file>